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6" r:id="rId10"/>
    <p:sldId id="267" r:id="rId11"/>
    <p:sldId id="263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CC00"/>
    <a:srgbClr val="FF9933"/>
    <a:srgbClr val="FFCCFF"/>
    <a:srgbClr val="FFCCCC"/>
    <a:srgbClr val="66FF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7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3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71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7ECE429-4C51-A1D3-F620-A4819CD6C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11B93-02DE-442F-856F-631570E2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33755" cy="3687899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D99D8-B1E3-5BB2-7E24-A75661D5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1807029"/>
            <a:ext cx="5334000" cy="2677885"/>
          </a:xfrm>
        </p:spPr>
        <p:txBody>
          <a:bodyPr anchor="t">
            <a:normAutofit fontScale="90000"/>
          </a:bodyPr>
          <a:lstStyle/>
          <a:p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Movie </a:t>
            </a:r>
            <a:b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32C48-88D3-1DD2-DCD5-68193F108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84914"/>
            <a:ext cx="4887458" cy="576943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FF9933"/>
                </a:solidFill>
              </a:rPr>
              <a:t>- Rutvi </a:t>
            </a:r>
            <a:r>
              <a:rPr lang="en-US" sz="2800" dirty="0">
                <a:solidFill>
                  <a:srgbClr val="FF9933"/>
                </a:solidFill>
              </a:rPr>
              <a:t>Gohel</a:t>
            </a:r>
            <a:endParaRPr lang="en-US" sz="3200" dirty="0">
              <a:solidFill>
                <a:srgbClr val="FF9933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947B88-FB71-1438-33C5-4BF9B4916DA3}"/>
              </a:ext>
            </a:extLst>
          </p:cNvPr>
          <p:cNvSpPr txBox="1">
            <a:spLocks/>
          </p:cNvSpPr>
          <p:nvPr/>
        </p:nvSpPr>
        <p:spPr>
          <a:xfrm>
            <a:off x="330698" y="5987143"/>
            <a:ext cx="11084062" cy="117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rgbClr val="FF9933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80% of what people watch comes from their recommendation system. As a result, recommender systems generate over $1 billion per year of Netflix’s revenue.</a:t>
            </a:r>
            <a:endParaRPr lang="en-US" sz="2400" b="1" dirty="0">
              <a:solidFill>
                <a:srgbClr val="FF9933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endParaRPr lang="en-US" sz="4000" b="1" dirty="0">
              <a:solidFill>
                <a:srgbClr val="FF9933"/>
              </a:solidFill>
              <a:highlight>
                <a:srgbClr val="000000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770770" y="3539461"/>
            <a:ext cx="2264232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09279-7E7A-D906-5C8B-F85491EC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6" y="76124"/>
            <a:ext cx="11379809" cy="272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989AD-6842-0015-40DB-BB481056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80" y="3038061"/>
            <a:ext cx="1685500" cy="3676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655C1-ABAD-7988-FABA-9547624C3741}"/>
              </a:ext>
            </a:extLst>
          </p:cNvPr>
          <p:cNvSpPr txBox="1"/>
          <p:nvPr/>
        </p:nvSpPr>
        <p:spPr>
          <a:xfrm>
            <a:off x="365876" y="338893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311B2-80BF-93FF-5798-5C160C94186D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20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2E7C0-37EB-BE85-4C13-4FA514B44B51}"/>
              </a:ext>
            </a:extLst>
          </p:cNvPr>
          <p:cNvSpPr txBox="1"/>
          <p:nvPr/>
        </p:nvSpPr>
        <p:spPr>
          <a:xfrm>
            <a:off x="3472543" y="228464"/>
            <a:ext cx="6096000" cy="69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we ready to create tags?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53BA4-9FD5-EFC2-F13B-72945288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6" y="1606409"/>
            <a:ext cx="3790989" cy="364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8F1E6-B8A8-0021-7EC6-215ECC47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77" y="2172649"/>
            <a:ext cx="6457514" cy="2512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469F0-38B2-6616-EA63-72E59C518D9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237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B3E2B-A895-BB1D-7DE2-CD617071C482}"/>
              </a:ext>
            </a:extLst>
          </p:cNvPr>
          <p:cNvSpPr txBox="1"/>
          <p:nvPr/>
        </p:nvSpPr>
        <p:spPr>
          <a:xfrm>
            <a:off x="816428" y="580350"/>
            <a:ext cx="10776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What’s next? </a:t>
            </a:r>
          </a:p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Transform Natural language (text and audio) into Numerical form.</a:t>
            </a:r>
            <a:endParaRPr lang="en-US" sz="2800" dirty="0">
              <a:solidFill>
                <a:srgbClr val="66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00BD-06E1-1F9B-3DDD-E49EE2D5EBBD}"/>
              </a:ext>
            </a:extLst>
          </p:cNvPr>
          <p:cNvSpPr txBox="1"/>
          <p:nvPr/>
        </p:nvSpPr>
        <p:spPr>
          <a:xfrm>
            <a:off x="957942" y="2343835"/>
            <a:ext cx="10776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66FFFF"/>
                </a:solidFill>
              </a:rPr>
              <a:t>TF – 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6E58-FD0E-0906-248A-F4A05C1893B6}"/>
              </a:ext>
            </a:extLst>
          </p:cNvPr>
          <p:cNvSpPr txBox="1"/>
          <p:nvPr/>
        </p:nvSpPr>
        <p:spPr>
          <a:xfrm>
            <a:off x="1915884" y="3246995"/>
            <a:ext cx="30588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Stop words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Max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Lower case</a:t>
            </a:r>
          </a:p>
        </p:txBody>
      </p:sp>
      <p:pic>
        <p:nvPicPr>
          <p:cNvPr id="6" name="Picture 5" descr="Text Preprocessing in Natural Language Processing | by Harshith | Towards  Data Science">
            <a:extLst>
              <a:ext uri="{FF2B5EF4-FFF2-40B4-BE49-F238E27FC236}">
                <a16:creationId xmlns:a16="http://schemas.microsoft.com/office/drawing/2014/main" id="{DA773EDC-0B18-27DD-4AEC-80C3A3D3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81" y="2063800"/>
            <a:ext cx="5308933" cy="3982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BA314CB-F35C-2D4E-2D1B-12115B2C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7" y="1079228"/>
            <a:ext cx="3211967" cy="48704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3346463F-AEF5-D672-3CC0-12DE3201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11" y="516805"/>
            <a:ext cx="3461655" cy="5824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85540C2-2F8C-F28E-6DEF-597187111E5F}"/>
              </a:ext>
            </a:extLst>
          </p:cNvPr>
          <p:cNvSpPr/>
          <p:nvPr/>
        </p:nvSpPr>
        <p:spPr>
          <a:xfrm>
            <a:off x="4474029" y="2612571"/>
            <a:ext cx="3211967" cy="142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FA72C-F747-34C0-AF13-C8FEE934E7EB}"/>
              </a:ext>
            </a:extLst>
          </p:cNvPr>
          <p:cNvSpPr txBox="1"/>
          <p:nvPr/>
        </p:nvSpPr>
        <p:spPr>
          <a:xfrm>
            <a:off x="5127170" y="3094752"/>
            <a:ext cx="216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22018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B9897-C68D-46DD-87B0-D7C05F859EB8}"/>
              </a:ext>
            </a:extLst>
          </p:cNvPr>
          <p:cNvSpPr txBox="1"/>
          <p:nvPr/>
        </p:nvSpPr>
        <p:spPr>
          <a:xfrm>
            <a:off x="402772" y="3810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</a:rPr>
              <a:t>How to predict/ recommend movie?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8969F-6A76-F3B8-CDD7-0AA19C3C6D85}"/>
              </a:ext>
            </a:extLst>
          </p:cNvPr>
          <p:cNvSpPr/>
          <p:nvPr/>
        </p:nvSpPr>
        <p:spPr>
          <a:xfrm>
            <a:off x="642257" y="2296886"/>
            <a:ext cx="2449286" cy="2449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EFF0F-9C70-90BE-6BD6-D53D3851D27E}"/>
              </a:ext>
            </a:extLst>
          </p:cNvPr>
          <p:cNvSpPr/>
          <p:nvPr/>
        </p:nvSpPr>
        <p:spPr>
          <a:xfrm>
            <a:off x="3445329" y="1338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4FB19A-C85F-CC5E-52E6-D4CE85BBB607}"/>
              </a:ext>
            </a:extLst>
          </p:cNvPr>
          <p:cNvSpPr/>
          <p:nvPr/>
        </p:nvSpPr>
        <p:spPr>
          <a:xfrm>
            <a:off x="3445328" y="3624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3EFCF-678A-71E1-43CB-FAE5902CB074}"/>
              </a:ext>
            </a:extLst>
          </p:cNvPr>
          <p:cNvSpPr txBox="1"/>
          <p:nvPr/>
        </p:nvSpPr>
        <p:spPr>
          <a:xfrm>
            <a:off x="919843" y="3167586"/>
            <a:ext cx="217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Distance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75000-5EAC-EE84-5C12-40D58E219113}"/>
              </a:ext>
            </a:extLst>
          </p:cNvPr>
          <p:cNvSpPr txBox="1"/>
          <p:nvPr/>
        </p:nvSpPr>
        <p:spPr>
          <a:xfrm>
            <a:off x="3385456" y="1845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Cosine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2D7C9-BF15-9599-CAA4-F03EC318E34E}"/>
              </a:ext>
            </a:extLst>
          </p:cNvPr>
          <p:cNvSpPr txBox="1"/>
          <p:nvPr/>
        </p:nvSpPr>
        <p:spPr>
          <a:xfrm>
            <a:off x="3445328" y="4131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Euclidean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94EFD98-16FC-745F-8BB3-3F357D1C3DC3}"/>
              </a:ext>
            </a:extLst>
          </p:cNvPr>
          <p:cNvSpPr/>
          <p:nvPr/>
        </p:nvSpPr>
        <p:spPr>
          <a:xfrm>
            <a:off x="6096000" y="1028933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3A73C27-BAC0-9C83-4148-205E2BD0167E}"/>
              </a:ext>
            </a:extLst>
          </p:cNvPr>
          <p:cNvSpPr/>
          <p:nvPr/>
        </p:nvSpPr>
        <p:spPr>
          <a:xfrm>
            <a:off x="6095999" y="3461189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F18F2-56C7-03C9-80C5-587B0917F37D}"/>
              </a:ext>
            </a:extLst>
          </p:cNvPr>
          <p:cNvSpPr txBox="1"/>
          <p:nvPr/>
        </p:nvSpPr>
        <p:spPr>
          <a:xfrm>
            <a:off x="6749141" y="1920484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Directional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1D13B-448E-89A4-6B14-95F67E8F37B1}"/>
              </a:ext>
            </a:extLst>
          </p:cNvPr>
          <p:cNvSpPr txBox="1"/>
          <p:nvPr/>
        </p:nvSpPr>
        <p:spPr>
          <a:xfrm>
            <a:off x="6727372" y="4352742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Magnitude Similarity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83804-B732-15C3-F34B-75C858B31841}"/>
              </a:ext>
            </a:extLst>
          </p:cNvPr>
          <p:cNvCxnSpPr/>
          <p:nvPr/>
        </p:nvCxnSpPr>
        <p:spPr>
          <a:xfrm flipV="1">
            <a:off x="2936422" y="2802836"/>
            <a:ext cx="538842" cy="217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3064E1-7428-3EE4-8E53-3B6951252F54}"/>
              </a:ext>
            </a:extLst>
          </p:cNvPr>
          <p:cNvCxnSpPr>
            <a:cxnSpLocks/>
          </p:cNvCxnSpPr>
          <p:nvPr/>
        </p:nvCxnSpPr>
        <p:spPr>
          <a:xfrm>
            <a:off x="2936422" y="4071415"/>
            <a:ext cx="508906" cy="228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 animBg="1"/>
      <p:bldP spid="10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B8127-1634-61C4-D0BF-D26BDFF95507}"/>
              </a:ext>
            </a:extLst>
          </p:cNvPr>
          <p:cNvSpPr txBox="1"/>
          <p:nvPr/>
        </p:nvSpPr>
        <p:spPr>
          <a:xfrm>
            <a:off x="664029" y="801925"/>
            <a:ext cx="9525000" cy="3461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cosine similarity between two vectors is measured in θ.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overlap, thus proving they are 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90,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dissimilar.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180,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opposite.</a:t>
            </a:r>
          </a:p>
        </p:txBody>
      </p:sp>
      <p:pic>
        <p:nvPicPr>
          <p:cNvPr id="1028" name="Picture 4" descr="Cosine Similarity | R">
            <a:extLst>
              <a:ext uri="{FF2B5EF4-FFF2-40B4-BE49-F238E27FC236}">
                <a16:creationId xmlns:a16="http://schemas.microsoft.com/office/drawing/2014/main" id="{6BE210BF-8736-6913-CF01-7E7A901C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28" y="2808397"/>
            <a:ext cx="4662343" cy="34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5812B-DE9B-6089-906B-E375E515A322}"/>
              </a:ext>
            </a:extLst>
          </p:cNvPr>
          <p:cNvSpPr txBox="1"/>
          <p:nvPr/>
        </p:nvSpPr>
        <p:spPr>
          <a:xfrm>
            <a:off x="413659" y="90849"/>
            <a:ext cx="1621970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Result</a:t>
            </a:r>
            <a:endParaRPr lang="en-US" sz="3200" b="1" dirty="0">
              <a:solidFill>
                <a:srgbClr val="FFFF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3E47D-92C7-AA46-0D63-8148E794206E}"/>
              </a:ext>
            </a:extLst>
          </p:cNvPr>
          <p:cNvSpPr txBox="1"/>
          <p:nvPr/>
        </p:nvSpPr>
        <p:spPr>
          <a:xfrm>
            <a:off x="8403773" y="922892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cience Fiction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  <a:endParaRPr lang="en-US" sz="2800" dirty="0">
              <a:solidFill>
                <a:srgbClr val="FF99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3E557-50D7-7572-236A-0F69214F6B3E}"/>
              </a:ext>
            </a:extLst>
          </p:cNvPr>
          <p:cNvSpPr txBox="1"/>
          <p:nvPr/>
        </p:nvSpPr>
        <p:spPr>
          <a:xfrm>
            <a:off x="413659" y="4076403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Family Drama</a:t>
            </a:r>
            <a:endParaRPr lang="en-US" sz="2800" b="1" dirty="0">
              <a:solidFill>
                <a:srgbClr val="FFCC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Children Movie</a:t>
            </a:r>
            <a:endParaRPr lang="en-US" sz="2800" dirty="0">
              <a:solidFill>
                <a:srgbClr val="FFCC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C7CFF-4B1E-A0EE-633B-232918C5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16277"/>
            <a:ext cx="7249886" cy="2734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AF38A-C051-EC7A-AD73-689727FB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92" y="3688046"/>
            <a:ext cx="8346461" cy="26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6C666-2BA1-9D88-2FAF-6DEB2CE922A3}"/>
              </a:ext>
            </a:extLst>
          </p:cNvPr>
          <p:cNvSpPr txBox="1"/>
          <p:nvPr/>
        </p:nvSpPr>
        <p:spPr>
          <a:xfrm>
            <a:off x="587829" y="743992"/>
            <a:ext cx="3559627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Future Work</a:t>
            </a:r>
            <a:endParaRPr lang="en-US" sz="3200" b="1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A6D77-4942-5E29-12AF-B5F06F777238}"/>
              </a:ext>
            </a:extLst>
          </p:cNvPr>
          <p:cNvSpPr txBox="1"/>
          <p:nvPr/>
        </p:nvSpPr>
        <p:spPr>
          <a:xfrm>
            <a:off x="1349828" y="2253208"/>
            <a:ext cx="9165771" cy="196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Use Hybrid Filtering Recommendation.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Introduce User Dislike movie list</a:t>
            </a: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7C63F0-A613-15F3-FFAA-BC22AFAB19E6}"/>
              </a:ext>
            </a:extLst>
          </p:cNvPr>
          <p:cNvSpPr txBox="1">
            <a:spLocks/>
          </p:cNvSpPr>
          <p:nvPr/>
        </p:nvSpPr>
        <p:spPr>
          <a:xfrm>
            <a:off x="546427" y="636017"/>
            <a:ext cx="4471887" cy="1101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kern="1200" dirty="0">
                <a:solidFill>
                  <a:schemeClr val="bg2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rPr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C2C6C-25CD-30C3-3F0A-0F0307ECE066}"/>
              </a:ext>
            </a:extLst>
          </p:cNvPr>
          <p:cNvSpPr txBox="1"/>
          <p:nvPr/>
        </p:nvSpPr>
        <p:spPr>
          <a:xfrm>
            <a:off x="3266785" y="1737065"/>
            <a:ext cx="47886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I would like to </a:t>
            </a:r>
            <a:r>
              <a:rPr lang="en-US" sz="3600" b="1" i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Thank </a:t>
            </a:r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 Mr. Daniel Wu for guiding me in this project.</a:t>
            </a:r>
          </a:p>
          <a:p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43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E81C86-4B52-FCD3-7885-A077040F6E45}"/>
              </a:ext>
            </a:extLst>
          </p:cNvPr>
          <p:cNvSpPr txBox="1">
            <a:spLocks/>
          </p:cNvSpPr>
          <p:nvPr/>
        </p:nvSpPr>
        <p:spPr>
          <a:xfrm>
            <a:off x="7357379" y="4620734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Rutvimgohel@gmail.com</a:t>
            </a:r>
            <a:endParaRPr lang="en-US" sz="2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ADDBD3-086D-7BCB-CCB2-68D9BC7D5972}"/>
              </a:ext>
            </a:extLst>
          </p:cNvPr>
          <p:cNvSpPr txBox="1">
            <a:spLocks/>
          </p:cNvSpPr>
          <p:nvPr/>
        </p:nvSpPr>
        <p:spPr>
          <a:xfrm>
            <a:off x="6532067" y="5315989"/>
            <a:ext cx="692698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https://www.linkedin.com/in/rutvigohel-datascience/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5D3EF0-6575-DAFD-6544-D6A6862F21CD}"/>
              </a:ext>
            </a:extLst>
          </p:cNvPr>
          <p:cNvSpPr txBox="1">
            <a:spLocks/>
          </p:cNvSpPr>
          <p:nvPr/>
        </p:nvSpPr>
        <p:spPr>
          <a:xfrm>
            <a:off x="6852594" y="5698443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https://github.com/PassionateDataScientist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C2C60CA-0143-436A-D125-9753A8FBE1D9}"/>
              </a:ext>
            </a:extLst>
          </p:cNvPr>
          <p:cNvSpPr txBox="1">
            <a:spLocks/>
          </p:cNvSpPr>
          <p:nvPr/>
        </p:nvSpPr>
        <p:spPr>
          <a:xfrm>
            <a:off x="2456506" y="1407909"/>
            <a:ext cx="6450618" cy="2257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27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  <a:ea typeface="+mn-ea"/>
                <a:cs typeface="+mn-cs"/>
              </a:rPr>
              <a:t>Thank You!</a:t>
            </a:r>
            <a:endParaRPr lang="en-US" sz="127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9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309-1E62-DE35-2064-6A85401DD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3" y="1023256"/>
            <a:ext cx="10101943" cy="2318657"/>
          </a:xfrm>
        </p:spPr>
        <p:txBody>
          <a:bodyPr>
            <a:normAutofit/>
          </a:bodyPr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approach should I use to recommend movies, Content based or Collaborative based?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recommend movies when there are no user information?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kind of movie features can be used for the recommender system?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calculate the similarity between two movies.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A1720-F9A8-7068-DBE7-8EC4B8202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9" y="4800600"/>
            <a:ext cx="9524998" cy="103414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The goals of this project is to generate meaningful movie recommendation to the user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that they are really interested in.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3C636-DE92-8212-8B02-CEFECBE2038F}"/>
              </a:ext>
            </a:extLst>
          </p:cNvPr>
          <p:cNvSpPr txBox="1"/>
          <p:nvPr/>
        </p:nvSpPr>
        <p:spPr>
          <a:xfrm>
            <a:off x="816429" y="311611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Problem Statement: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640D4-83BF-C6EA-11C3-B04CE06F5C36}"/>
              </a:ext>
            </a:extLst>
          </p:cNvPr>
          <p:cNvSpPr txBox="1"/>
          <p:nvPr/>
        </p:nvSpPr>
        <p:spPr>
          <a:xfrm>
            <a:off x="816429" y="3888430"/>
            <a:ext cx="3276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Goals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 :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11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B31F2C-E5BC-6F4E-1BCE-CB3BED0912F2}"/>
              </a:ext>
            </a:extLst>
          </p:cNvPr>
          <p:cNvSpPr/>
          <p:nvPr/>
        </p:nvSpPr>
        <p:spPr>
          <a:xfrm>
            <a:off x="3145970" y="200898"/>
            <a:ext cx="4702628" cy="1839685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727306-63BF-0150-8A4B-02806808D5BA}"/>
              </a:ext>
            </a:extLst>
          </p:cNvPr>
          <p:cNvSpPr/>
          <p:nvPr/>
        </p:nvSpPr>
        <p:spPr>
          <a:xfrm>
            <a:off x="1088571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840951-EF37-4897-A562-AE97A34829FD}"/>
              </a:ext>
            </a:extLst>
          </p:cNvPr>
          <p:cNvSpPr/>
          <p:nvPr/>
        </p:nvSpPr>
        <p:spPr>
          <a:xfrm>
            <a:off x="6215742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818A6-7262-D141-3D03-012C72305C2D}"/>
              </a:ext>
            </a:extLst>
          </p:cNvPr>
          <p:cNvSpPr txBox="1"/>
          <p:nvPr/>
        </p:nvSpPr>
        <p:spPr>
          <a:xfrm>
            <a:off x="3145970" y="694805"/>
            <a:ext cx="4702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929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Types of Recommender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3A980-ED46-FBB1-3100-413DFA1063D7}"/>
              </a:ext>
            </a:extLst>
          </p:cNvPr>
          <p:cNvSpPr txBox="1"/>
          <p:nvPr/>
        </p:nvSpPr>
        <p:spPr>
          <a:xfrm>
            <a:off x="1279070" y="3122357"/>
            <a:ext cx="312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Content-Based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32317-15BD-4A3D-083B-AD4C8921A824}"/>
              </a:ext>
            </a:extLst>
          </p:cNvPr>
          <p:cNvSpPr txBox="1"/>
          <p:nvPr/>
        </p:nvSpPr>
        <p:spPr>
          <a:xfrm>
            <a:off x="6406241" y="3183912"/>
            <a:ext cx="312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Collaborative Filtering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5862364B-92E0-CA2C-5976-8E95E31D6965}"/>
              </a:ext>
            </a:extLst>
          </p:cNvPr>
          <p:cNvSpPr/>
          <p:nvPr/>
        </p:nvSpPr>
        <p:spPr>
          <a:xfrm>
            <a:off x="4702629" y="2211347"/>
            <a:ext cx="348342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3E93AD53-FA93-8F38-C755-9682636E79D9}"/>
              </a:ext>
            </a:extLst>
          </p:cNvPr>
          <p:cNvSpPr/>
          <p:nvPr/>
        </p:nvSpPr>
        <p:spPr>
          <a:xfrm flipH="1">
            <a:off x="5812971" y="2211347"/>
            <a:ext cx="342899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27415-CD17-4529-4CB0-283DCDD0BEC1}"/>
              </a:ext>
            </a:extLst>
          </p:cNvPr>
          <p:cNvSpPr txBox="1"/>
          <p:nvPr/>
        </p:nvSpPr>
        <p:spPr>
          <a:xfrm>
            <a:off x="1387927" y="4518860"/>
            <a:ext cx="29718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are similar with what user liked before.</a:t>
            </a:r>
            <a:endParaRPr lang="en-US" sz="2800" dirty="0">
              <a:solidFill>
                <a:srgbClr val="FFCC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7EEC6-24AB-2E76-941C-EA115945A306}"/>
              </a:ext>
            </a:extLst>
          </p:cNvPr>
          <p:cNvSpPr txBox="1"/>
          <p:nvPr/>
        </p:nvSpPr>
        <p:spPr>
          <a:xfrm>
            <a:off x="6482440" y="4734303"/>
            <a:ext cx="2971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similar user liked.</a:t>
            </a:r>
            <a:endParaRPr lang="en-US" sz="28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AC7E-BE36-498F-B913-D98A4EB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80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E7B14-27A3-4DB8-A930-FA828557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F524C8-274D-47CB-976D-3DB683F96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3427200"/>
            <a:ext cx="34290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vie recommendation System ashish trada | Analytics Vidhya">
            <a:extLst>
              <a:ext uri="{FF2B5EF4-FFF2-40B4-BE49-F238E27FC236}">
                <a16:creationId xmlns:a16="http://schemas.microsoft.com/office/drawing/2014/main" id="{095BA9DF-9CA4-EDBD-EAB5-35D613B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52"/>
          <a:stretch/>
        </p:blipFill>
        <p:spPr bwMode="auto">
          <a:xfrm>
            <a:off x="3509870" y="110449"/>
            <a:ext cx="5427301" cy="266016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0395F-AD76-621F-AABC-27D9E4B1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3" y="3054430"/>
            <a:ext cx="10215573" cy="36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8C41A-22F8-161A-5B34-D0457AFE333E}"/>
              </a:ext>
            </a:extLst>
          </p:cNvPr>
          <p:cNvSpPr txBox="1"/>
          <p:nvPr/>
        </p:nvSpPr>
        <p:spPr>
          <a:xfrm>
            <a:off x="620486" y="268068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Dataset: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CA77B-1640-EA48-4D5F-9CB5609F9F38}"/>
              </a:ext>
            </a:extLst>
          </p:cNvPr>
          <p:cNvSpPr txBox="1"/>
          <p:nvPr/>
        </p:nvSpPr>
        <p:spPr>
          <a:xfrm>
            <a:off x="1197429" y="914399"/>
            <a:ext cx="10101942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Kaggle Dataset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The Movie Database (TMDB) is a community built movie and TV database. This contains two datasets, named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credit_df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tmdb_5000_credits.csv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movie_df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tmdb_5000_movies.csv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CC00"/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2D320C-2738-CCC3-686D-2F554607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" y="3200853"/>
            <a:ext cx="8008212" cy="252992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800C91-9FE3-A11F-7A3B-F5FD92AE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61" y="1946728"/>
            <a:ext cx="5469960" cy="49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39E8C-9E7C-916B-C9D6-C4B0CF3610B3}"/>
              </a:ext>
            </a:extLst>
          </p:cNvPr>
          <p:cNvSpPr txBox="1"/>
          <p:nvPr/>
        </p:nvSpPr>
        <p:spPr>
          <a:xfrm>
            <a:off x="620486" y="137439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Feature Extraction: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E9FCE-9BA6-553C-382D-F36BC518D612}"/>
              </a:ext>
            </a:extLst>
          </p:cNvPr>
          <p:cNvSpPr txBox="1"/>
          <p:nvPr/>
        </p:nvSpPr>
        <p:spPr>
          <a:xfrm>
            <a:off x="1012370" y="1343264"/>
            <a:ext cx="10003971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What encourages user’s decision in choosing a movie to watch?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Genres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Main Actors (Top 3 casts)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Directors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Overview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EC931-8F3F-AC33-6AB7-5BC15443E71A}"/>
              </a:ext>
            </a:extLst>
          </p:cNvPr>
          <p:cNvSpPr txBox="1"/>
          <p:nvPr/>
        </p:nvSpPr>
        <p:spPr>
          <a:xfrm>
            <a:off x="517068" y="4383776"/>
            <a:ext cx="10863945" cy="1949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200" b="1" dirty="0">
                <a:solidFill>
                  <a:srgbClr val="0099FF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Tags = Genres + Top 3 casts + Directors + Overview + Keywords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8" algn="ctr">
              <a:lnSpc>
                <a:spcPct val="115000"/>
              </a:lnSpc>
              <a:tabLst>
                <a:tab pos="1901190" algn="l"/>
                <a:tab pos="4979670" algn="l"/>
              </a:tabLst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Note, Tags = Documents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A06F1-D890-7E53-C13F-507B081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9" y="269100"/>
            <a:ext cx="11156812" cy="1276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510DD-8F5E-C7E5-F190-CD9ECB67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36" y="1694744"/>
            <a:ext cx="2064678" cy="496433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179171" y="2972347"/>
            <a:ext cx="3439889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4F6DE-D137-C513-B6FE-1C2EF20A0890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92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473084" y="3266261"/>
            <a:ext cx="2852061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84CB1-75CF-978F-7F1B-A6608B84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4" y="185033"/>
            <a:ext cx="11493206" cy="170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D9EEA-0F48-3EBC-6F17-AE77E6D9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4086"/>
            <a:ext cx="2177143" cy="445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7085E-5773-AE2C-8411-94EBEAAEBEEE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21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4011927" y="3805104"/>
            <a:ext cx="1774375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A5C4D-1AEB-D1C0-23D5-F44C8B16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9" y="336057"/>
            <a:ext cx="11430611" cy="2801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74293-9F57-3D2A-8411-0E62E59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62" y="3258284"/>
            <a:ext cx="1534909" cy="3336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15EDF9-0DAF-77FE-E002-EE304D2995A8}"/>
              </a:ext>
            </a:extLst>
          </p:cNvPr>
          <p:cNvSpPr txBox="1"/>
          <p:nvPr/>
        </p:nvSpPr>
        <p:spPr>
          <a:xfrm>
            <a:off x="483666" y="3592285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Aldhabi" panose="01000000000000000000" pitchFamily="2" charset="-78"/>
              </a:rPr>
              <a:t>Pre- Processing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93828-5755-77D4-9F08-B50D29539E1B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Pre-processing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53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Celebration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318</TotalTime>
  <Words>424</Words>
  <Application>Microsoft Office PowerPoint</Application>
  <PresentationFormat>Widescreen</PresentationFormat>
  <Paragraphs>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Adobe Devanagari</vt:lpstr>
      <vt:lpstr>Aharoni</vt:lpstr>
      <vt:lpstr>Aldhabi</vt:lpstr>
      <vt:lpstr>Arial</vt:lpstr>
      <vt:lpstr>AvenirNext LT Pro Medium</vt:lpstr>
      <vt:lpstr>Blackadder ITC</vt:lpstr>
      <vt:lpstr>Calibri</vt:lpstr>
      <vt:lpstr>Gill Sans Nova</vt:lpstr>
      <vt:lpstr>Symbol</vt:lpstr>
      <vt:lpstr>Wingdings</vt:lpstr>
      <vt:lpstr>CelebrationVTI</vt:lpstr>
      <vt:lpstr>Movie  Recommender System</vt:lpstr>
      <vt:lpstr>• What approach should I use to recommend movies, Content based or Collaborative based? • How to recommend movies when there are no user information? • What kind of movie features can be used for the recommender system? • How to calculate the similarity between two movies.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Recommender System</dc:title>
  <dc:creator>mc1129009</dc:creator>
  <cp:lastModifiedBy>mc1129009</cp:lastModifiedBy>
  <cp:revision>5</cp:revision>
  <dcterms:created xsi:type="dcterms:W3CDTF">2022-06-06T19:54:23Z</dcterms:created>
  <dcterms:modified xsi:type="dcterms:W3CDTF">2022-06-08T22:15:57Z</dcterms:modified>
</cp:coreProperties>
</file>